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5" r:id="rId4"/>
    <p:sldId id="262" r:id="rId5"/>
    <p:sldId id="261" r:id="rId6"/>
    <p:sldId id="264" r:id="rId7"/>
  </p:sldIdLst>
  <p:sldSz cx="9144000" cy="6858000" type="screen4x3"/>
  <p:notesSz cx="7004050" cy="9290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0" autoAdjust="0"/>
    <p:restoredTop sz="94640" autoAdjust="0"/>
  </p:normalViewPr>
  <p:slideViewPr>
    <p:cSldViewPr snapToGrid="0" showGuides="1">
      <p:cViewPr varScale="1">
        <p:scale>
          <a:sx n="105" d="100"/>
          <a:sy n="105" d="100"/>
        </p:scale>
        <p:origin x="97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AB63B6-6012-439D-B9E8-2700E8F0B8CB}"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55F90-6673-4998-AD37-BC50C76BF8D6}" type="slidenum">
              <a:rPr lang="en-US" smtClean="0"/>
              <a:t>‹#›</a:t>
            </a:fld>
            <a:endParaRPr lang="en-US"/>
          </a:p>
        </p:txBody>
      </p:sp>
    </p:spTree>
    <p:extLst>
      <p:ext uri="{BB962C8B-B14F-4D97-AF65-F5344CB8AC3E}">
        <p14:creationId xmlns:p14="http://schemas.microsoft.com/office/powerpoint/2010/main" val="743275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AB63B6-6012-439D-B9E8-2700E8F0B8CB}"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55F90-6673-4998-AD37-BC50C76BF8D6}" type="slidenum">
              <a:rPr lang="en-US" smtClean="0"/>
              <a:t>‹#›</a:t>
            </a:fld>
            <a:endParaRPr lang="en-US"/>
          </a:p>
        </p:txBody>
      </p:sp>
    </p:spTree>
    <p:extLst>
      <p:ext uri="{BB962C8B-B14F-4D97-AF65-F5344CB8AC3E}">
        <p14:creationId xmlns:p14="http://schemas.microsoft.com/office/powerpoint/2010/main" val="3661709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AB63B6-6012-439D-B9E8-2700E8F0B8CB}"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55F90-6673-4998-AD37-BC50C76BF8D6}" type="slidenum">
              <a:rPr lang="en-US" smtClean="0"/>
              <a:t>‹#›</a:t>
            </a:fld>
            <a:endParaRPr lang="en-US"/>
          </a:p>
        </p:txBody>
      </p:sp>
    </p:spTree>
    <p:extLst>
      <p:ext uri="{BB962C8B-B14F-4D97-AF65-F5344CB8AC3E}">
        <p14:creationId xmlns:p14="http://schemas.microsoft.com/office/powerpoint/2010/main" val="3675334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AB63B6-6012-439D-B9E8-2700E8F0B8CB}"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55F90-6673-4998-AD37-BC50C76BF8D6}" type="slidenum">
              <a:rPr lang="en-US" smtClean="0"/>
              <a:t>‹#›</a:t>
            </a:fld>
            <a:endParaRPr lang="en-US"/>
          </a:p>
        </p:txBody>
      </p:sp>
    </p:spTree>
    <p:extLst>
      <p:ext uri="{BB962C8B-B14F-4D97-AF65-F5344CB8AC3E}">
        <p14:creationId xmlns:p14="http://schemas.microsoft.com/office/powerpoint/2010/main" val="2929764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AB63B6-6012-439D-B9E8-2700E8F0B8CB}"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55F90-6673-4998-AD37-BC50C76BF8D6}" type="slidenum">
              <a:rPr lang="en-US" smtClean="0"/>
              <a:t>‹#›</a:t>
            </a:fld>
            <a:endParaRPr lang="en-US"/>
          </a:p>
        </p:txBody>
      </p:sp>
    </p:spTree>
    <p:extLst>
      <p:ext uri="{BB962C8B-B14F-4D97-AF65-F5344CB8AC3E}">
        <p14:creationId xmlns:p14="http://schemas.microsoft.com/office/powerpoint/2010/main" val="2870976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AB63B6-6012-439D-B9E8-2700E8F0B8CB}"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55F90-6673-4998-AD37-BC50C76BF8D6}" type="slidenum">
              <a:rPr lang="en-US" smtClean="0"/>
              <a:t>‹#›</a:t>
            </a:fld>
            <a:endParaRPr lang="en-US"/>
          </a:p>
        </p:txBody>
      </p:sp>
    </p:spTree>
    <p:extLst>
      <p:ext uri="{BB962C8B-B14F-4D97-AF65-F5344CB8AC3E}">
        <p14:creationId xmlns:p14="http://schemas.microsoft.com/office/powerpoint/2010/main" val="1404065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AB63B6-6012-439D-B9E8-2700E8F0B8CB}" type="datetimeFigureOut">
              <a:rPr lang="en-US" smtClean="0"/>
              <a:t>6/22/2023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C55F90-6673-4998-AD37-BC50C76BF8D6}" type="slidenum">
              <a:rPr lang="en-US" smtClean="0"/>
              <a:t>‹#›</a:t>
            </a:fld>
            <a:endParaRPr lang="en-US"/>
          </a:p>
        </p:txBody>
      </p:sp>
    </p:spTree>
    <p:extLst>
      <p:ext uri="{BB962C8B-B14F-4D97-AF65-F5344CB8AC3E}">
        <p14:creationId xmlns:p14="http://schemas.microsoft.com/office/powerpoint/2010/main" val="2634289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AB63B6-6012-439D-B9E8-2700E8F0B8CB}" type="datetimeFigureOut">
              <a:rPr lang="en-US" smtClean="0"/>
              <a:t>6/22/2023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C55F90-6673-4998-AD37-BC50C76BF8D6}" type="slidenum">
              <a:rPr lang="en-US" smtClean="0"/>
              <a:t>‹#›</a:t>
            </a:fld>
            <a:endParaRPr lang="en-US"/>
          </a:p>
        </p:txBody>
      </p:sp>
    </p:spTree>
    <p:extLst>
      <p:ext uri="{BB962C8B-B14F-4D97-AF65-F5344CB8AC3E}">
        <p14:creationId xmlns:p14="http://schemas.microsoft.com/office/powerpoint/2010/main" val="2225405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B63B6-6012-439D-B9E8-2700E8F0B8CB}" type="datetimeFigureOut">
              <a:rPr lang="en-US" smtClean="0"/>
              <a:t>6/22/2023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C55F90-6673-4998-AD37-BC50C76BF8D6}" type="slidenum">
              <a:rPr lang="en-US" smtClean="0"/>
              <a:t>‹#›</a:t>
            </a:fld>
            <a:endParaRPr lang="en-US"/>
          </a:p>
        </p:txBody>
      </p:sp>
    </p:spTree>
    <p:extLst>
      <p:ext uri="{BB962C8B-B14F-4D97-AF65-F5344CB8AC3E}">
        <p14:creationId xmlns:p14="http://schemas.microsoft.com/office/powerpoint/2010/main" val="90927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AB63B6-6012-439D-B9E8-2700E8F0B8CB}"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55F90-6673-4998-AD37-BC50C76BF8D6}" type="slidenum">
              <a:rPr lang="en-US" smtClean="0"/>
              <a:t>‹#›</a:t>
            </a:fld>
            <a:endParaRPr lang="en-US"/>
          </a:p>
        </p:txBody>
      </p:sp>
    </p:spTree>
    <p:extLst>
      <p:ext uri="{BB962C8B-B14F-4D97-AF65-F5344CB8AC3E}">
        <p14:creationId xmlns:p14="http://schemas.microsoft.com/office/powerpoint/2010/main" val="2753348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AB63B6-6012-439D-B9E8-2700E8F0B8CB}"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55F90-6673-4998-AD37-BC50C76BF8D6}" type="slidenum">
              <a:rPr lang="en-US" smtClean="0"/>
              <a:t>‹#›</a:t>
            </a:fld>
            <a:endParaRPr lang="en-US"/>
          </a:p>
        </p:txBody>
      </p:sp>
    </p:spTree>
    <p:extLst>
      <p:ext uri="{BB962C8B-B14F-4D97-AF65-F5344CB8AC3E}">
        <p14:creationId xmlns:p14="http://schemas.microsoft.com/office/powerpoint/2010/main" val="2429934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AB63B6-6012-439D-B9E8-2700E8F0B8CB}" type="datetimeFigureOut">
              <a:rPr lang="en-US" smtClean="0"/>
              <a:t>6/22/2023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C55F90-6673-4998-AD37-BC50C76BF8D6}" type="slidenum">
              <a:rPr lang="en-US" smtClean="0"/>
              <a:t>‹#›</a:t>
            </a:fld>
            <a:endParaRPr lang="en-US"/>
          </a:p>
        </p:txBody>
      </p:sp>
    </p:spTree>
    <p:extLst>
      <p:ext uri="{BB962C8B-B14F-4D97-AF65-F5344CB8AC3E}">
        <p14:creationId xmlns:p14="http://schemas.microsoft.com/office/powerpoint/2010/main" val="18811412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microsoft.com/office/2007/relationships/hdphoto" Target="../media/hdphoto3.wdp"/><Relationship Id="rId12"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6.jpeg"/><Relationship Id="rId5" Type="http://schemas.microsoft.com/office/2007/relationships/hdphoto" Target="../media/hdphoto2.wdp"/><Relationship Id="rId10" Type="http://schemas.openxmlformats.org/officeDocument/2006/relationships/image" Target="../media/image15.jpeg"/><Relationship Id="rId4" Type="http://schemas.openxmlformats.org/officeDocument/2006/relationships/image" Target="../media/image12.png"/><Relationship Id="rId9" Type="http://schemas.microsoft.com/office/2007/relationships/hdphoto" Target="../media/hdphoto4.wdp"/></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169D7F0-0AA8-4B3D-98AC-09F7BA70C1DE}"/>
              </a:ext>
            </a:extLst>
          </p:cNvPr>
          <p:cNvSpPr txBox="1">
            <a:spLocks noGrp="1" noChangeArrowheads="1"/>
          </p:cNvSpPr>
          <p:nvPr>
            <p:ph type="subTitle" idx="1"/>
          </p:nvPr>
        </p:nvSpPr>
        <p:spPr bwMode="auto">
          <a:xfrm rot="16200000">
            <a:off x="-453783" y="4427556"/>
            <a:ext cx="2240280" cy="906106"/>
          </a:xfrm>
          <a:prstGeom prst="rect">
            <a:avLst/>
          </a:prstGeom>
        </p:spPr>
        <p:txBody>
          <a:bodyPr rot="0" vert="horz" lIns="68580" tIns="34290" rIns="68580" bIns="34290" rtlCol="0" anchorCtr="0">
            <a:normAutofit/>
          </a:bodyPr>
          <a:lstStyle/>
          <a:p>
            <a:pPr>
              <a:lnSpc>
                <a:spcPct val="100000"/>
              </a:lnSpc>
              <a:spcBef>
                <a:spcPts val="0"/>
              </a:spcBef>
              <a:spcAft>
                <a:spcPts val="600"/>
              </a:spcAft>
            </a:pPr>
            <a:r>
              <a:rPr lang="en-US" sz="1125" dirty="0">
                <a:latin typeface="Calibri" panose="020F0502020204030204" pitchFamily="34" charset="0"/>
                <a:ea typeface="Calibri" panose="020F0502020204030204" pitchFamily="34" charset="0"/>
                <a:cs typeface="Times New Roman" panose="02020603050405020304" pitchFamily="18" charset="0"/>
              </a:rPr>
              <a:t>The Enlisted Association Chapter 39</a:t>
            </a:r>
          </a:p>
          <a:p>
            <a:pPr>
              <a:lnSpc>
                <a:spcPct val="100000"/>
              </a:lnSpc>
              <a:spcBef>
                <a:spcPts val="0"/>
              </a:spcBef>
              <a:spcAft>
                <a:spcPts val="600"/>
              </a:spcAft>
            </a:pPr>
            <a:r>
              <a:rPr lang="en-US" sz="1125" dirty="0">
                <a:latin typeface="Calibri" panose="020F0502020204030204" pitchFamily="34" charset="0"/>
                <a:ea typeface="Calibri" panose="020F0502020204030204" pitchFamily="34" charset="0"/>
                <a:cs typeface="Times New Roman" panose="02020603050405020304" pitchFamily="18" charset="0"/>
              </a:rPr>
              <a:t>15821 E Centretech Cir</a:t>
            </a:r>
          </a:p>
          <a:p>
            <a:pPr>
              <a:lnSpc>
                <a:spcPct val="100000"/>
              </a:lnSpc>
              <a:spcBef>
                <a:spcPts val="0"/>
              </a:spcBef>
              <a:spcAft>
                <a:spcPts val="600"/>
              </a:spcAft>
            </a:pPr>
            <a:r>
              <a:rPr lang="en-US" sz="1125" dirty="0">
                <a:latin typeface="Calibri" panose="020F0502020204030204" pitchFamily="34" charset="0"/>
                <a:ea typeface="Calibri" panose="020F0502020204030204" pitchFamily="34" charset="0"/>
                <a:cs typeface="Times New Roman" panose="02020603050405020304" pitchFamily="18" charset="0"/>
              </a:rPr>
              <a:t>Aurora Co  80011</a:t>
            </a:r>
          </a:p>
        </p:txBody>
      </p:sp>
      <p:pic>
        <p:nvPicPr>
          <p:cNvPr id="6" name="Picture 5" descr="Image may contain: possible text that says 'TREA Chapter 39 ENLISTED ssociation'">
            <a:extLst>
              <a:ext uri="{FF2B5EF4-FFF2-40B4-BE49-F238E27FC236}">
                <a16:creationId xmlns:a16="http://schemas.microsoft.com/office/drawing/2014/main" id="{78B806C0-4445-433C-8F59-7109FFE438D9}"/>
              </a:ext>
            </a:extLst>
          </p:cNvPr>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bwMode="auto">
          <a:xfrm>
            <a:off x="4572000" y="1134768"/>
            <a:ext cx="4572000" cy="3377174"/>
          </a:xfrm>
          <a:prstGeom prst="rect">
            <a:avLst/>
          </a:prstGeom>
          <a:noFill/>
        </p:spPr>
      </p:pic>
      <p:sp>
        <p:nvSpPr>
          <p:cNvPr id="8" name="TextBox 7">
            <a:extLst>
              <a:ext uri="{FF2B5EF4-FFF2-40B4-BE49-F238E27FC236}">
                <a16:creationId xmlns:a16="http://schemas.microsoft.com/office/drawing/2014/main" id="{F421B18F-98B8-458A-80F8-C37F29CC359A}"/>
              </a:ext>
            </a:extLst>
          </p:cNvPr>
          <p:cNvSpPr txBox="1"/>
          <p:nvPr/>
        </p:nvSpPr>
        <p:spPr>
          <a:xfrm>
            <a:off x="5222326" y="4725550"/>
            <a:ext cx="3285461" cy="715581"/>
          </a:xfrm>
          <a:prstGeom prst="rect">
            <a:avLst/>
          </a:prstGeom>
          <a:noFill/>
        </p:spPr>
        <p:txBody>
          <a:bodyPr wrap="square" rtlCol="0">
            <a:spAutoFit/>
          </a:bodyPr>
          <a:lstStyle/>
          <a:p>
            <a:pPr algn="ctr"/>
            <a:r>
              <a:rPr lang="en-US" sz="1350" b="1" dirty="0"/>
              <a:t>15821 E Centretech Cir</a:t>
            </a:r>
          </a:p>
          <a:p>
            <a:pPr algn="ctr"/>
            <a:r>
              <a:rPr lang="en-US" sz="1350" b="1" dirty="0"/>
              <a:t>Aurora CO 80011</a:t>
            </a:r>
          </a:p>
          <a:p>
            <a:pPr algn="ctr"/>
            <a:r>
              <a:rPr lang="en-US" sz="1350" b="1" dirty="0"/>
              <a:t>303-340-3939</a:t>
            </a:r>
          </a:p>
        </p:txBody>
      </p:sp>
      <p:sp>
        <p:nvSpPr>
          <p:cNvPr id="10" name="TextBox 9">
            <a:extLst>
              <a:ext uri="{FF2B5EF4-FFF2-40B4-BE49-F238E27FC236}">
                <a16:creationId xmlns:a16="http://schemas.microsoft.com/office/drawing/2014/main" id="{17CDD676-388D-46A0-AE1D-6849DBDDC3D7}"/>
              </a:ext>
            </a:extLst>
          </p:cNvPr>
          <p:cNvSpPr txBox="1"/>
          <p:nvPr/>
        </p:nvSpPr>
        <p:spPr>
          <a:xfrm>
            <a:off x="4720590" y="5723751"/>
            <a:ext cx="4274820" cy="300082"/>
          </a:xfrm>
          <a:prstGeom prst="rect">
            <a:avLst/>
          </a:prstGeom>
          <a:noFill/>
        </p:spPr>
        <p:txBody>
          <a:bodyPr wrap="square" rtlCol="0">
            <a:spAutoFit/>
          </a:bodyPr>
          <a:lstStyle/>
          <a:p>
            <a:r>
              <a:rPr lang="en-US" sz="1350" dirty="0"/>
              <a:t>July, August, and September 2023</a:t>
            </a:r>
          </a:p>
        </p:txBody>
      </p:sp>
    </p:spTree>
    <p:extLst>
      <p:ext uri="{BB962C8B-B14F-4D97-AF65-F5344CB8AC3E}">
        <p14:creationId xmlns:p14="http://schemas.microsoft.com/office/powerpoint/2010/main" val="2905423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4F34FC-8825-4029-8EB4-29672A757ABA}"/>
              </a:ext>
            </a:extLst>
          </p:cNvPr>
          <p:cNvSpPr txBox="1"/>
          <p:nvPr/>
        </p:nvSpPr>
        <p:spPr>
          <a:xfrm>
            <a:off x="244346" y="372536"/>
            <a:ext cx="4136061" cy="2203680"/>
          </a:xfrm>
          <a:prstGeom prst="rect">
            <a:avLst/>
          </a:prstGeom>
          <a:noFill/>
        </p:spPr>
        <p:txBody>
          <a:bodyPr wrap="square" rtlCol="0">
            <a:spAutoFit/>
          </a:bodyPr>
          <a:lstStyle/>
          <a:p>
            <a:pPr marL="0" marR="0" algn="l">
              <a:spcBef>
                <a:spcPts val="0"/>
              </a:spcBef>
              <a:spcAft>
                <a:spcPts val="0"/>
              </a:spcAft>
            </a:pPr>
            <a:r>
              <a:rPr lang="en-US" sz="980" b="0" i="0" dirty="0">
                <a:solidFill>
                  <a:srgbClr val="201F1E"/>
                </a:solidFill>
                <a:effectLst/>
                <a:latin typeface="Calibri" panose="020F0502020204030204" pitchFamily="34" charset="0"/>
                <a:cs typeface="Calibri" panose="020F0502020204030204" pitchFamily="34" charset="0"/>
              </a:rPr>
              <a:t>Here we are in July already! There’s a lot going on at TREA Chapter #39 this month, August, and into September. As you know we are in the process of moving to a new location at Buckley and Iliff Ave in Aurora. A new chapter in Chapter 39’s history is about to begin.</a:t>
            </a:r>
          </a:p>
          <a:p>
            <a:pPr marL="0" marR="0" algn="l">
              <a:spcBef>
                <a:spcPts val="0"/>
              </a:spcBef>
              <a:spcAft>
                <a:spcPts val="0"/>
              </a:spcAft>
            </a:pPr>
            <a:r>
              <a:rPr lang="en-US" sz="980" dirty="0">
                <a:solidFill>
                  <a:srgbClr val="201F1E"/>
                </a:solidFill>
                <a:latin typeface="Calibri" panose="020F0502020204030204" pitchFamily="34" charset="0"/>
                <a:cs typeface="Calibri" panose="020F0502020204030204" pitchFamily="34" charset="0"/>
              </a:rPr>
              <a:t>We will need your help with the packing and moving of everything if you are able to assist. There will be a sheet at the club listing the days and times that will be available for you to sign up to help.</a:t>
            </a:r>
          </a:p>
          <a:p>
            <a:pPr marL="0" marR="0" algn="l">
              <a:spcBef>
                <a:spcPts val="0"/>
              </a:spcBef>
              <a:spcAft>
                <a:spcPts val="0"/>
              </a:spcAft>
            </a:pPr>
            <a:r>
              <a:rPr lang="en-US" sz="980" dirty="0">
                <a:solidFill>
                  <a:srgbClr val="201F1E"/>
                </a:solidFill>
                <a:latin typeface="Calibri" panose="020F0502020204030204" pitchFamily="34" charset="0"/>
                <a:cs typeface="Calibri" panose="020F0502020204030204" pitchFamily="34" charset="0"/>
              </a:rPr>
              <a:t>We appreciate each and every one of you and all you have done (and will do) for TREA Chapter #39.</a:t>
            </a:r>
          </a:p>
          <a:p>
            <a:pPr marL="0" marR="0" algn="l">
              <a:spcBef>
                <a:spcPts val="0"/>
              </a:spcBef>
              <a:spcAft>
                <a:spcPts val="0"/>
              </a:spcAft>
            </a:pPr>
            <a:r>
              <a:rPr lang="en-US" sz="980" dirty="0">
                <a:solidFill>
                  <a:srgbClr val="201F1E"/>
                </a:solidFill>
                <a:latin typeface="Calibri" panose="020F0502020204030204" pitchFamily="34" charset="0"/>
                <a:cs typeface="Calibri" panose="020F0502020204030204" pitchFamily="34" charset="0"/>
              </a:rPr>
              <a:t>Hoping to see you at the Club for one of our upcoming fun events! </a:t>
            </a:r>
          </a:p>
          <a:p>
            <a:pPr marL="0" marR="0" algn="l">
              <a:spcBef>
                <a:spcPts val="0"/>
              </a:spcBef>
              <a:spcAft>
                <a:spcPts val="0"/>
              </a:spcAft>
            </a:pPr>
            <a:endParaRPr lang="en-US" sz="980" dirty="0">
              <a:solidFill>
                <a:srgbClr val="201F1E"/>
              </a:solidFill>
              <a:latin typeface="Calibri" panose="020F0502020204030204" pitchFamily="34" charset="0"/>
              <a:cs typeface="Calibri" panose="020F0502020204030204" pitchFamily="34" charset="0"/>
            </a:endParaRPr>
          </a:p>
          <a:p>
            <a:pPr marL="0" marR="0" algn="l">
              <a:spcBef>
                <a:spcPts val="0"/>
              </a:spcBef>
              <a:spcAft>
                <a:spcPts val="0"/>
              </a:spcAft>
            </a:pPr>
            <a:r>
              <a:rPr lang="en-US" sz="980" b="0" i="0" dirty="0">
                <a:solidFill>
                  <a:srgbClr val="201F1E"/>
                </a:solidFill>
                <a:effectLst/>
                <a:latin typeface="Calibri" panose="020F0502020204030204" pitchFamily="34" charset="0"/>
                <a:cs typeface="Calibri" panose="020F0502020204030204" pitchFamily="34" charset="0"/>
              </a:rPr>
              <a:t>	United We Stand</a:t>
            </a:r>
          </a:p>
          <a:p>
            <a:pPr marL="0" marR="0" algn="l">
              <a:spcBef>
                <a:spcPts val="0"/>
              </a:spcBef>
              <a:spcAft>
                <a:spcPts val="0"/>
              </a:spcAft>
            </a:pPr>
            <a:r>
              <a:rPr lang="en-US" sz="980" dirty="0">
                <a:solidFill>
                  <a:srgbClr val="201F1E"/>
                </a:solidFill>
                <a:latin typeface="Calibri" panose="020F0502020204030204" pitchFamily="34" charset="0"/>
                <a:cs typeface="Calibri" panose="020F0502020204030204" pitchFamily="34" charset="0"/>
              </a:rPr>
              <a:t>		Mary Clarvoe, President</a:t>
            </a:r>
          </a:p>
          <a:p>
            <a:pPr marL="0" marR="0" algn="l">
              <a:spcBef>
                <a:spcPts val="0"/>
              </a:spcBef>
              <a:spcAft>
                <a:spcPts val="0"/>
              </a:spcAft>
            </a:pPr>
            <a:r>
              <a:rPr lang="en-US" sz="980" b="0" i="0" dirty="0">
                <a:solidFill>
                  <a:srgbClr val="201F1E"/>
                </a:solidFill>
                <a:effectLst/>
                <a:latin typeface="Calibri" panose="020F0502020204030204" pitchFamily="34" charset="0"/>
                <a:cs typeface="Calibri" panose="020F0502020204030204" pitchFamily="34" charset="0"/>
              </a:rPr>
              <a:t>			TREA Chapter 39</a:t>
            </a:r>
            <a:endParaRPr lang="en-US" sz="980" b="0" i="0" dirty="0">
              <a:solidFill>
                <a:srgbClr val="000000"/>
              </a:solidFill>
              <a:effectLst/>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DA754AF5-9801-47BC-AAA9-05C9CCEBA079}"/>
              </a:ext>
            </a:extLst>
          </p:cNvPr>
          <p:cNvSpPr txBox="1"/>
          <p:nvPr/>
        </p:nvSpPr>
        <p:spPr>
          <a:xfrm>
            <a:off x="342900" y="144311"/>
            <a:ext cx="3509010" cy="300082"/>
          </a:xfrm>
          <a:prstGeom prst="rect">
            <a:avLst/>
          </a:prstGeom>
          <a:noFill/>
        </p:spPr>
        <p:txBody>
          <a:bodyPr wrap="square" rtlCol="0">
            <a:spAutoFit/>
          </a:bodyPr>
          <a:lstStyle/>
          <a:p>
            <a:pPr algn="ctr"/>
            <a:r>
              <a:rPr lang="en-US" sz="1350" b="1" dirty="0"/>
              <a:t>A WORD FROM THE PRESIDENT</a:t>
            </a:r>
          </a:p>
        </p:txBody>
      </p:sp>
      <p:sp>
        <p:nvSpPr>
          <p:cNvPr id="24" name="TextBox 23">
            <a:extLst>
              <a:ext uri="{FF2B5EF4-FFF2-40B4-BE49-F238E27FC236}">
                <a16:creationId xmlns:a16="http://schemas.microsoft.com/office/drawing/2014/main" id="{E1F7BE1C-8284-466B-9F9A-8A40D09B7F07}"/>
              </a:ext>
            </a:extLst>
          </p:cNvPr>
          <p:cNvSpPr txBox="1"/>
          <p:nvPr/>
        </p:nvSpPr>
        <p:spPr>
          <a:xfrm>
            <a:off x="4747403" y="6043862"/>
            <a:ext cx="4199811" cy="261610"/>
          </a:xfrm>
          <a:prstGeom prst="rect">
            <a:avLst/>
          </a:prstGeom>
          <a:noFill/>
        </p:spPr>
        <p:txBody>
          <a:bodyPr wrap="square" rtlCol="0">
            <a:spAutoFit/>
          </a:bodyPr>
          <a:lstStyle/>
          <a:p>
            <a:pPr algn="ctr"/>
            <a:r>
              <a:rPr lang="en-US" sz="1100" b="1" dirty="0"/>
              <a:t>Queen of Hearts drawing every Saturday at 7:00pm.  </a:t>
            </a:r>
          </a:p>
        </p:txBody>
      </p:sp>
      <p:pic>
        <p:nvPicPr>
          <p:cNvPr id="6" name="Picture 5">
            <a:extLst>
              <a:ext uri="{FF2B5EF4-FFF2-40B4-BE49-F238E27FC236}">
                <a16:creationId xmlns:a16="http://schemas.microsoft.com/office/drawing/2014/main" id="{E0AECD3D-2D98-43EA-9A86-3AAAF07E0E82}"/>
              </a:ext>
            </a:extLst>
          </p:cNvPr>
          <p:cNvPicPr>
            <a:picLocks noChangeAspect="1"/>
          </p:cNvPicPr>
          <p:nvPr/>
        </p:nvPicPr>
        <p:blipFill>
          <a:blip r:embed="rId2"/>
          <a:stretch>
            <a:fillRect/>
          </a:stretch>
        </p:blipFill>
        <p:spPr>
          <a:xfrm>
            <a:off x="4800028" y="5921661"/>
            <a:ext cx="380199" cy="505584"/>
          </a:xfrm>
          <a:prstGeom prst="rect">
            <a:avLst/>
          </a:prstGeom>
        </p:spPr>
      </p:pic>
      <p:pic>
        <p:nvPicPr>
          <p:cNvPr id="12" name="Picture 11">
            <a:extLst>
              <a:ext uri="{FF2B5EF4-FFF2-40B4-BE49-F238E27FC236}">
                <a16:creationId xmlns:a16="http://schemas.microsoft.com/office/drawing/2014/main" id="{D38CCF74-115C-4BA6-85CE-8C7E2B503F57}"/>
              </a:ext>
            </a:extLst>
          </p:cNvPr>
          <p:cNvPicPr>
            <a:picLocks noChangeAspect="1"/>
          </p:cNvPicPr>
          <p:nvPr/>
        </p:nvPicPr>
        <p:blipFill>
          <a:blip r:embed="rId3"/>
          <a:stretch>
            <a:fillRect/>
          </a:stretch>
        </p:blipFill>
        <p:spPr>
          <a:xfrm>
            <a:off x="8569229" y="5921661"/>
            <a:ext cx="377985" cy="506012"/>
          </a:xfrm>
          <a:prstGeom prst="rect">
            <a:avLst/>
          </a:prstGeom>
        </p:spPr>
      </p:pic>
      <p:pic>
        <p:nvPicPr>
          <p:cNvPr id="22" name="Picture 21">
            <a:extLst>
              <a:ext uri="{FF2B5EF4-FFF2-40B4-BE49-F238E27FC236}">
                <a16:creationId xmlns:a16="http://schemas.microsoft.com/office/drawing/2014/main" id="{A22EDAB1-8F03-4B84-ADE3-73DB2492AEF2}"/>
              </a:ext>
            </a:extLst>
          </p:cNvPr>
          <p:cNvPicPr>
            <a:picLocks noChangeAspect="1"/>
          </p:cNvPicPr>
          <p:nvPr/>
        </p:nvPicPr>
        <p:blipFill>
          <a:blip r:embed="rId4"/>
          <a:stretch>
            <a:fillRect/>
          </a:stretch>
        </p:blipFill>
        <p:spPr>
          <a:xfrm>
            <a:off x="4610866" y="2665006"/>
            <a:ext cx="1936499" cy="1114580"/>
          </a:xfrm>
          <a:prstGeom prst="rect">
            <a:avLst/>
          </a:prstGeom>
        </p:spPr>
      </p:pic>
      <p:sp>
        <p:nvSpPr>
          <p:cNvPr id="26" name="TextBox 25">
            <a:extLst>
              <a:ext uri="{FF2B5EF4-FFF2-40B4-BE49-F238E27FC236}">
                <a16:creationId xmlns:a16="http://schemas.microsoft.com/office/drawing/2014/main" id="{9A871CC1-A228-45EE-9A32-109DAFDAC9E1}"/>
              </a:ext>
            </a:extLst>
          </p:cNvPr>
          <p:cNvSpPr txBox="1"/>
          <p:nvPr/>
        </p:nvSpPr>
        <p:spPr>
          <a:xfrm>
            <a:off x="5292092" y="133823"/>
            <a:ext cx="2888870" cy="477054"/>
          </a:xfrm>
          <a:prstGeom prst="rect">
            <a:avLst/>
          </a:prstGeom>
          <a:noFill/>
        </p:spPr>
        <p:txBody>
          <a:bodyPr wrap="square" rtlCol="0">
            <a:spAutoFit/>
          </a:bodyPr>
          <a:lstStyle/>
          <a:p>
            <a:pPr algn="ctr"/>
            <a:r>
              <a:rPr lang="en-US" sz="1400" b="1" dirty="0"/>
              <a:t>THINGS TO DO AT CHAPTER 39</a:t>
            </a:r>
          </a:p>
          <a:p>
            <a:pPr algn="ctr"/>
            <a:r>
              <a:rPr lang="en-US" sz="1100" b="1" dirty="0"/>
              <a:t>SEE CALENDARS FOR DETAILS</a:t>
            </a:r>
          </a:p>
        </p:txBody>
      </p:sp>
      <p:sp>
        <p:nvSpPr>
          <p:cNvPr id="2" name="TextBox 1">
            <a:extLst>
              <a:ext uri="{FF2B5EF4-FFF2-40B4-BE49-F238E27FC236}">
                <a16:creationId xmlns:a16="http://schemas.microsoft.com/office/drawing/2014/main" id="{B0010BAB-FB9F-2F23-6B6F-A340C6DD2C6E}"/>
              </a:ext>
            </a:extLst>
          </p:cNvPr>
          <p:cNvSpPr txBox="1"/>
          <p:nvPr/>
        </p:nvSpPr>
        <p:spPr>
          <a:xfrm>
            <a:off x="7187569" y="2695501"/>
            <a:ext cx="1712086" cy="246221"/>
          </a:xfrm>
          <a:prstGeom prst="rect">
            <a:avLst/>
          </a:prstGeom>
          <a:noFill/>
        </p:spPr>
        <p:txBody>
          <a:bodyPr wrap="square" rtlCol="0">
            <a:spAutoFit/>
          </a:bodyPr>
          <a:lstStyle/>
          <a:p>
            <a:r>
              <a:rPr lang="en-US" sz="1000" dirty="0">
                <a:solidFill>
                  <a:schemeClr val="bg1"/>
                </a:solidFill>
              </a:rPr>
              <a:t>Bison Burger Dinner July 16th</a:t>
            </a:r>
          </a:p>
        </p:txBody>
      </p:sp>
      <p:sp>
        <p:nvSpPr>
          <p:cNvPr id="7" name="TextBox 6">
            <a:extLst>
              <a:ext uri="{FF2B5EF4-FFF2-40B4-BE49-F238E27FC236}">
                <a16:creationId xmlns:a16="http://schemas.microsoft.com/office/drawing/2014/main" id="{B4B15A8C-5288-13D5-62CC-A8AFDCA52B8F}"/>
              </a:ext>
            </a:extLst>
          </p:cNvPr>
          <p:cNvSpPr txBox="1"/>
          <p:nvPr/>
        </p:nvSpPr>
        <p:spPr>
          <a:xfrm>
            <a:off x="236098" y="2527098"/>
            <a:ext cx="4152556" cy="2250616"/>
          </a:xfrm>
          <a:prstGeom prst="rect">
            <a:avLst/>
          </a:prstGeom>
          <a:noFill/>
        </p:spPr>
        <p:txBody>
          <a:bodyPr wrap="square" rtlCol="0">
            <a:spAutoFit/>
          </a:bodyPr>
          <a:lstStyle/>
          <a:p>
            <a:pPr algn="ctr"/>
            <a:r>
              <a:rPr lang="en-US" sz="1350" b="1" dirty="0"/>
              <a:t>A WORD FROM THE AUXILIARY</a:t>
            </a:r>
          </a:p>
          <a:p>
            <a:r>
              <a:rPr lang="en-US" sz="975" dirty="0"/>
              <a:t>I want to thank all who come to our dinners or buy our baked goods. Without you we couldn’t do what we do!</a:t>
            </a:r>
          </a:p>
          <a:p>
            <a:r>
              <a:rPr lang="en-US" sz="975" dirty="0"/>
              <a:t>Our winner for the June raffle was Jeal Lefebvre. Thank you, Barbara, for all your work putting the basket for the raffle together. Also want to thank all the members who have been helping with the dinners and the and bake sales.</a:t>
            </a:r>
          </a:p>
          <a:p>
            <a:r>
              <a:rPr lang="en-US" sz="975" dirty="0"/>
              <a:t>Our next wine tasting will be September 24</a:t>
            </a:r>
            <a:r>
              <a:rPr lang="en-US" sz="975" baseline="30000" dirty="0"/>
              <a:t>th</a:t>
            </a:r>
            <a:r>
              <a:rPr lang="en-US" sz="975" dirty="0"/>
              <a:t>.  We hope you’ll join us for the food, fun, friendship, and of course the wine.  </a:t>
            </a:r>
          </a:p>
          <a:p>
            <a:r>
              <a:rPr lang="en-US" sz="975" dirty="0"/>
              <a:t>Our meeting for the Auxiliary is on the 3</a:t>
            </a:r>
            <a:r>
              <a:rPr lang="en-US" sz="975" baseline="30000" dirty="0"/>
              <a:t>rd</a:t>
            </a:r>
            <a:r>
              <a:rPr lang="en-US" sz="975" dirty="0"/>
              <a:t> Sunday of every month at 1:00pm. We’d love to see everyone there.</a:t>
            </a:r>
          </a:p>
          <a:p>
            <a:endParaRPr lang="en-US" sz="975" dirty="0"/>
          </a:p>
          <a:p>
            <a:r>
              <a:rPr lang="en-US" sz="975" dirty="0"/>
              <a:t>		United We Stand</a:t>
            </a:r>
          </a:p>
          <a:p>
            <a:r>
              <a:rPr lang="en-US" sz="975" dirty="0"/>
              <a:t>			Helen Suggs, President</a:t>
            </a:r>
          </a:p>
          <a:p>
            <a:r>
              <a:rPr lang="en-US" sz="975" dirty="0"/>
              <a:t>				TREA Chapter 39			</a:t>
            </a:r>
          </a:p>
        </p:txBody>
      </p:sp>
      <p:sp>
        <p:nvSpPr>
          <p:cNvPr id="3" name="TextBox 2">
            <a:extLst>
              <a:ext uri="{FF2B5EF4-FFF2-40B4-BE49-F238E27FC236}">
                <a16:creationId xmlns:a16="http://schemas.microsoft.com/office/drawing/2014/main" id="{4CA34262-C355-76F3-394E-AA92DAC4FE41}"/>
              </a:ext>
            </a:extLst>
          </p:cNvPr>
          <p:cNvSpPr txBox="1"/>
          <p:nvPr/>
        </p:nvSpPr>
        <p:spPr>
          <a:xfrm>
            <a:off x="7424486" y="3268707"/>
            <a:ext cx="1238251" cy="230832"/>
          </a:xfrm>
          <a:prstGeom prst="rect">
            <a:avLst/>
          </a:prstGeom>
          <a:noFill/>
        </p:spPr>
        <p:txBody>
          <a:bodyPr wrap="square" rtlCol="0">
            <a:spAutoFit/>
          </a:bodyPr>
          <a:lstStyle/>
          <a:p>
            <a:r>
              <a:rPr lang="en-US" sz="900" b="1" dirty="0">
                <a:solidFill>
                  <a:schemeClr val="bg1"/>
                </a:solidFill>
              </a:rPr>
              <a:t>October 1</a:t>
            </a:r>
            <a:r>
              <a:rPr lang="en-US" sz="900" b="1" baseline="30000" dirty="0">
                <a:solidFill>
                  <a:schemeClr val="bg1"/>
                </a:solidFill>
              </a:rPr>
              <a:t>st</a:t>
            </a:r>
            <a:r>
              <a:rPr lang="en-US" sz="900" b="1" dirty="0">
                <a:solidFill>
                  <a:schemeClr val="bg1"/>
                </a:solidFill>
              </a:rPr>
              <a:t> 5:30-7pm</a:t>
            </a:r>
          </a:p>
        </p:txBody>
      </p:sp>
      <p:sp>
        <p:nvSpPr>
          <p:cNvPr id="8" name="TextBox 7">
            <a:extLst>
              <a:ext uri="{FF2B5EF4-FFF2-40B4-BE49-F238E27FC236}">
                <a16:creationId xmlns:a16="http://schemas.microsoft.com/office/drawing/2014/main" id="{91655596-1A1B-2844-FB20-86E1B7405E7D}"/>
              </a:ext>
            </a:extLst>
          </p:cNvPr>
          <p:cNvSpPr txBox="1"/>
          <p:nvPr/>
        </p:nvSpPr>
        <p:spPr>
          <a:xfrm>
            <a:off x="196786" y="4770730"/>
            <a:ext cx="4297854" cy="1808187"/>
          </a:xfrm>
          <a:prstGeom prst="rect">
            <a:avLst/>
          </a:prstGeom>
          <a:noFill/>
        </p:spPr>
        <p:txBody>
          <a:bodyPr wrap="square" rtlCol="0">
            <a:spAutoFit/>
          </a:bodyPr>
          <a:lstStyle/>
          <a:p>
            <a:pPr algn="ctr"/>
            <a:r>
              <a:rPr lang="en-US" sz="1350" b="1" dirty="0"/>
              <a:t>MANAGER’S MINUTE</a:t>
            </a:r>
            <a:endParaRPr lang="en-US" sz="1350" dirty="0">
              <a:cs typeface="Times New Roman" panose="02020603050405020304" pitchFamily="18" charset="0"/>
            </a:endParaRPr>
          </a:p>
          <a:p>
            <a:r>
              <a:rPr lang="en-US" sz="980" dirty="0">
                <a:cs typeface="Times New Roman" panose="02020603050405020304" pitchFamily="18" charset="0"/>
              </a:rPr>
              <a:t>Greetings,</a:t>
            </a:r>
          </a:p>
          <a:p>
            <a:r>
              <a:rPr lang="en-US" sz="980" dirty="0">
                <a:cs typeface="Times New Roman" panose="02020603050405020304" pitchFamily="18" charset="0"/>
              </a:rPr>
              <a:t>Happy summer of 2023. The weather is getting hotter, and the beer is always cold. The conversations about the new place have brought some of you in, but we’d love to see more of you. Want to see an even we don’t already have on the calendar? Reach out to myself or a member of the A&amp;E Committee and let us know what it is! We’ll be looking for everyone’s help packing before we move (and manning the yard sales that is going to happen).   </a:t>
            </a:r>
          </a:p>
          <a:p>
            <a:r>
              <a:rPr lang="en-US" sz="980" dirty="0">
                <a:solidFill>
                  <a:srgbClr val="000000"/>
                </a:solidFill>
                <a:cs typeface="Times New Roman" panose="02020603050405020304" pitchFamily="18" charset="0"/>
              </a:rPr>
              <a:t>As always, t</a:t>
            </a:r>
            <a:r>
              <a:rPr lang="en-US" sz="980" dirty="0">
                <a:cs typeface="Times New Roman" panose="02020603050405020304" pitchFamily="18" charset="0"/>
              </a:rPr>
              <a:t>his is your Club, come in and enjoy it!</a:t>
            </a:r>
          </a:p>
          <a:p>
            <a:r>
              <a:rPr lang="en-US" sz="980" dirty="0">
                <a:cs typeface="Times New Roman" panose="02020603050405020304" pitchFamily="18" charset="0"/>
              </a:rPr>
              <a:t>			Charlie Keith</a:t>
            </a:r>
          </a:p>
          <a:p>
            <a:r>
              <a:rPr lang="en-US" sz="980" dirty="0">
                <a:cs typeface="Times New Roman" panose="02020603050405020304" pitchFamily="18" charset="0"/>
              </a:rPr>
              <a:t>				Club Manager	</a:t>
            </a:r>
            <a:r>
              <a:rPr lang="en-US" sz="980" dirty="0"/>
              <a:t>	</a:t>
            </a:r>
          </a:p>
        </p:txBody>
      </p:sp>
      <p:pic>
        <p:nvPicPr>
          <p:cNvPr id="11" name="Picture 10">
            <a:extLst>
              <a:ext uri="{FF2B5EF4-FFF2-40B4-BE49-F238E27FC236}">
                <a16:creationId xmlns:a16="http://schemas.microsoft.com/office/drawing/2014/main" id="{D27BADC8-07E2-D712-38D0-879C19156792}"/>
              </a:ext>
            </a:extLst>
          </p:cNvPr>
          <p:cNvPicPr>
            <a:picLocks noChangeAspect="1"/>
          </p:cNvPicPr>
          <p:nvPr/>
        </p:nvPicPr>
        <p:blipFill>
          <a:blip r:embed="rId5"/>
          <a:stretch>
            <a:fillRect/>
          </a:stretch>
        </p:blipFill>
        <p:spPr>
          <a:xfrm>
            <a:off x="4511337" y="886830"/>
            <a:ext cx="1991584" cy="1582226"/>
          </a:xfrm>
          <a:prstGeom prst="rect">
            <a:avLst/>
          </a:prstGeom>
        </p:spPr>
      </p:pic>
      <p:pic>
        <p:nvPicPr>
          <p:cNvPr id="1026" name="Picture 2" descr="Smothered Green Chile Burrito Recipe">
            <a:extLst>
              <a:ext uri="{FF2B5EF4-FFF2-40B4-BE49-F238E27FC236}">
                <a16:creationId xmlns:a16="http://schemas.microsoft.com/office/drawing/2014/main" id="{F46D2308-BF84-20AE-851F-D2CC559ABF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7979" y="2469056"/>
            <a:ext cx="2191055" cy="163448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0E0EF8D-FFE5-3F84-CD34-D8FA854797C5}"/>
              </a:ext>
            </a:extLst>
          </p:cNvPr>
          <p:cNvSpPr txBox="1"/>
          <p:nvPr/>
        </p:nvSpPr>
        <p:spPr>
          <a:xfrm>
            <a:off x="6847307" y="2409429"/>
            <a:ext cx="1936499" cy="246221"/>
          </a:xfrm>
          <a:prstGeom prst="rect">
            <a:avLst/>
          </a:prstGeom>
          <a:noFill/>
        </p:spPr>
        <p:txBody>
          <a:bodyPr wrap="square" rtlCol="0">
            <a:spAutoFit/>
          </a:bodyPr>
          <a:lstStyle/>
          <a:p>
            <a:pPr algn="ctr"/>
            <a:r>
              <a:rPr lang="en-US" sz="1000" b="1" dirty="0">
                <a:solidFill>
                  <a:schemeClr val="tx1">
                    <a:lumMod val="95000"/>
                    <a:lumOff val="5000"/>
                  </a:schemeClr>
                </a:solidFill>
                <a:latin typeface="Elephant" panose="02020904090505020303" pitchFamily="18" charset="0"/>
              </a:rPr>
              <a:t>September 2</a:t>
            </a:r>
            <a:r>
              <a:rPr lang="en-US" sz="1000" b="1" baseline="30000" dirty="0">
                <a:solidFill>
                  <a:schemeClr val="tx1">
                    <a:lumMod val="95000"/>
                    <a:lumOff val="5000"/>
                  </a:schemeClr>
                </a:solidFill>
                <a:latin typeface="Elephant" panose="02020904090505020303" pitchFamily="18" charset="0"/>
              </a:rPr>
              <a:t>nd</a:t>
            </a:r>
            <a:r>
              <a:rPr lang="en-US" sz="1000" b="1" dirty="0">
                <a:solidFill>
                  <a:schemeClr val="tx1">
                    <a:lumMod val="95000"/>
                    <a:lumOff val="5000"/>
                  </a:schemeClr>
                </a:solidFill>
                <a:latin typeface="Elephant" panose="02020904090505020303" pitchFamily="18" charset="0"/>
              </a:rPr>
              <a:t>   5:30-7pm</a:t>
            </a:r>
          </a:p>
        </p:txBody>
      </p:sp>
      <p:pic>
        <p:nvPicPr>
          <p:cNvPr id="16" name="Picture 15">
            <a:extLst>
              <a:ext uri="{FF2B5EF4-FFF2-40B4-BE49-F238E27FC236}">
                <a16:creationId xmlns:a16="http://schemas.microsoft.com/office/drawing/2014/main" id="{93D01F12-2F83-4E0C-D95A-0B9B35236599}"/>
              </a:ext>
            </a:extLst>
          </p:cNvPr>
          <p:cNvPicPr>
            <a:picLocks noChangeAspect="1"/>
          </p:cNvPicPr>
          <p:nvPr/>
        </p:nvPicPr>
        <p:blipFill>
          <a:blip r:embed="rId7"/>
          <a:stretch>
            <a:fillRect/>
          </a:stretch>
        </p:blipFill>
        <p:spPr>
          <a:xfrm>
            <a:off x="4483589" y="3854186"/>
            <a:ext cx="2191055" cy="1557786"/>
          </a:xfrm>
          <a:prstGeom prst="rect">
            <a:avLst/>
          </a:prstGeom>
        </p:spPr>
      </p:pic>
      <p:pic>
        <p:nvPicPr>
          <p:cNvPr id="32" name="Picture 31">
            <a:extLst>
              <a:ext uri="{FF2B5EF4-FFF2-40B4-BE49-F238E27FC236}">
                <a16:creationId xmlns:a16="http://schemas.microsoft.com/office/drawing/2014/main" id="{CBC66009-1CD1-58EB-F4BE-5606693B5BC4}"/>
              </a:ext>
            </a:extLst>
          </p:cNvPr>
          <p:cNvPicPr>
            <a:picLocks noChangeAspect="1"/>
          </p:cNvPicPr>
          <p:nvPr/>
        </p:nvPicPr>
        <p:blipFill>
          <a:blip r:embed="rId8"/>
          <a:stretch>
            <a:fillRect/>
          </a:stretch>
        </p:blipFill>
        <p:spPr>
          <a:xfrm>
            <a:off x="6639094" y="807009"/>
            <a:ext cx="2268807" cy="1450379"/>
          </a:xfrm>
          <a:prstGeom prst="rect">
            <a:avLst/>
          </a:prstGeom>
        </p:spPr>
      </p:pic>
      <p:pic>
        <p:nvPicPr>
          <p:cNvPr id="34" name="Picture 33">
            <a:extLst>
              <a:ext uri="{FF2B5EF4-FFF2-40B4-BE49-F238E27FC236}">
                <a16:creationId xmlns:a16="http://schemas.microsoft.com/office/drawing/2014/main" id="{55F3AC53-B8EF-DE3D-0E44-3C149D546927}"/>
              </a:ext>
            </a:extLst>
          </p:cNvPr>
          <p:cNvPicPr>
            <a:picLocks noChangeAspect="1"/>
          </p:cNvPicPr>
          <p:nvPr/>
        </p:nvPicPr>
        <p:blipFill>
          <a:blip r:embed="rId9"/>
          <a:stretch>
            <a:fillRect/>
          </a:stretch>
        </p:blipFill>
        <p:spPr>
          <a:xfrm>
            <a:off x="6710502" y="4321822"/>
            <a:ext cx="2210108" cy="1324160"/>
          </a:xfrm>
          <a:prstGeom prst="rect">
            <a:avLst/>
          </a:prstGeom>
        </p:spPr>
      </p:pic>
    </p:spTree>
    <p:extLst>
      <p:ext uri="{BB962C8B-B14F-4D97-AF65-F5344CB8AC3E}">
        <p14:creationId xmlns:p14="http://schemas.microsoft.com/office/powerpoint/2010/main" val="3560606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DCC516-D820-3B49-5C91-4BB30DCF5DF1}"/>
              </a:ext>
            </a:extLst>
          </p:cNvPr>
          <p:cNvSpPr txBox="1"/>
          <p:nvPr/>
        </p:nvSpPr>
        <p:spPr>
          <a:xfrm>
            <a:off x="233916" y="275309"/>
            <a:ext cx="4151400" cy="1657377"/>
          </a:xfrm>
          <a:prstGeom prst="rect">
            <a:avLst/>
          </a:prstGeom>
          <a:noFill/>
        </p:spPr>
        <p:txBody>
          <a:bodyPr wrap="square" rtlCol="0">
            <a:spAutoFit/>
          </a:bodyPr>
          <a:lstStyle/>
          <a:p>
            <a:pPr algn="ctr"/>
            <a:r>
              <a:rPr lang="en-US" sz="1350" b="1" dirty="0"/>
              <a:t>CLUB WISH LIST</a:t>
            </a:r>
          </a:p>
          <a:p>
            <a:pPr algn="l"/>
            <a:r>
              <a:rPr lang="en-US" sz="980" b="0" i="0" dirty="0">
                <a:solidFill>
                  <a:srgbClr val="000000"/>
                </a:solidFill>
                <a:effectLst/>
              </a:rPr>
              <a:t>Want to help out your club but are limited for time? Here are a few things that we consistently need and would appreciate having donated:</a:t>
            </a:r>
          </a:p>
          <a:p>
            <a:pPr algn="l"/>
            <a:r>
              <a:rPr lang="en-US" sz="980" dirty="0">
                <a:solidFill>
                  <a:srgbClr val="000000"/>
                </a:solidFill>
                <a:latin typeface="Calibri" panose="020F0502020204030204" pitchFamily="34" charset="0"/>
                <a:cs typeface="Calibri" panose="020F0502020204030204" pitchFamily="34" charset="0"/>
              </a:rPr>
              <a:t>	Bar snacks		13 Gallon trash bags </a:t>
            </a:r>
          </a:p>
          <a:p>
            <a:pPr algn="l"/>
            <a:r>
              <a:rPr lang="en-US" sz="980" dirty="0">
                <a:solidFill>
                  <a:srgbClr val="000000"/>
                </a:solidFill>
                <a:effectLst/>
                <a:latin typeface="Calibri" panose="020F0502020204030204" pitchFamily="34" charset="0"/>
                <a:cs typeface="Calibri" panose="020F0502020204030204" pitchFamily="34" charset="0"/>
              </a:rPr>
              <a:t>	Paper dinner/cake plates    50 Gallon trash bags </a:t>
            </a:r>
          </a:p>
          <a:p>
            <a:pPr algn="l"/>
            <a:r>
              <a:rPr lang="en-US" sz="980" dirty="0">
                <a:solidFill>
                  <a:srgbClr val="000000"/>
                </a:solidFill>
                <a:effectLst/>
                <a:latin typeface="Calibri" panose="020F0502020204030204" pitchFamily="34" charset="0"/>
                <a:cs typeface="Calibri" panose="020F0502020204030204" pitchFamily="34" charset="0"/>
              </a:rPr>
              <a:t>	</a:t>
            </a:r>
            <a:r>
              <a:rPr lang="en-US" sz="980" dirty="0">
                <a:solidFill>
                  <a:srgbClr val="000000"/>
                </a:solidFill>
                <a:latin typeface="Calibri" panose="020F0502020204030204" pitchFamily="34" charset="0"/>
                <a:cs typeface="Calibri" panose="020F0502020204030204" pitchFamily="34" charset="0"/>
              </a:rPr>
              <a:t>Dinner napkins		Paper salad bowls		</a:t>
            </a:r>
          </a:p>
          <a:p>
            <a:pPr algn="l"/>
            <a:r>
              <a:rPr lang="en-US" sz="980" dirty="0">
                <a:solidFill>
                  <a:srgbClr val="000000"/>
                </a:solidFill>
                <a:latin typeface="Calibri" panose="020F0502020204030204" pitchFamily="34" charset="0"/>
                <a:cs typeface="Calibri" panose="020F0502020204030204" pitchFamily="34" charset="0"/>
              </a:rPr>
              <a:t>	Plastic silverware		</a:t>
            </a:r>
            <a:r>
              <a:rPr lang="en-US" sz="980" dirty="0">
                <a:solidFill>
                  <a:srgbClr val="000000"/>
                </a:solidFill>
                <a:effectLst/>
                <a:latin typeface="Calibri" panose="020F0502020204030204" pitchFamily="34" charset="0"/>
                <a:cs typeface="Calibri" panose="020F0502020204030204" pitchFamily="34" charset="0"/>
              </a:rPr>
              <a:t>Red solo cups</a:t>
            </a:r>
          </a:p>
          <a:p>
            <a:pPr algn="l"/>
            <a:r>
              <a:rPr lang="en-US" sz="980" dirty="0">
                <a:solidFill>
                  <a:srgbClr val="000000"/>
                </a:solidFill>
                <a:latin typeface="Calibri" panose="020F0502020204030204" pitchFamily="34" charset="0"/>
                <a:cs typeface="Calibri" panose="020F0502020204030204" pitchFamily="34" charset="0"/>
              </a:rPr>
              <a:t>	Packing Tape		Newspapers / packing paper</a:t>
            </a:r>
          </a:p>
          <a:p>
            <a:pPr algn="l"/>
            <a:r>
              <a:rPr lang="en-US" sz="980" dirty="0">
                <a:solidFill>
                  <a:srgbClr val="000000"/>
                </a:solidFill>
                <a:effectLst/>
                <a:latin typeface="Calibri" panose="020F0502020204030204" pitchFamily="34" charset="0"/>
                <a:cs typeface="Calibri" panose="020F0502020204030204" pitchFamily="34" charset="0"/>
              </a:rPr>
              <a:t>	Scissors			</a:t>
            </a:r>
          </a:p>
          <a:p>
            <a:pPr algn="l"/>
            <a:endParaRPr lang="en-US" sz="980" dirty="0">
              <a:solidFill>
                <a:srgbClr val="000000"/>
              </a:solidFill>
              <a:effectLst/>
              <a:latin typeface="Calibri" panose="020F0502020204030204" pitchFamily="34" charset="0"/>
              <a:cs typeface="Calibri" panose="020F0502020204030204" pitchFamily="34" charset="0"/>
            </a:endParaRPr>
          </a:p>
        </p:txBody>
      </p:sp>
      <p:pic>
        <p:nvPicPr>
          <p:cNvPr id="5" name="Picture 12" descr="Military Cartoons About the Armed Forces | Reader's Digest">
            <a:extLst>
              <a:ext uri="{FF2B5EF4-FFF2-40B4-BE49-F238E27FC236}">
                <a16:creationId xmlns:a16="http://schemas.microsoft.com/office/drawing/2014/main" id="{A77B479E-61D4-C788-8332-CDCF02B735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417" y="2140021"/>
            <a:ext cx="4277095" cy="301817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2249A3D-415E-356E-2B7E-918E8E29CC12}"/>
              </a:ext>
            </a:extLst>
          </p:cNvPr>
          <p:cNvSpPr txBox="1"/>
          <p:nvPr/>
        </p:nvSpPr>
        <p:spPr>
          <a:xfrm>
            <a:off x="598163" y="5761422"/>
            <a:ext cx="3422906" cy="400110"/>
          </a:xfrm>
          <a:prstGeom prst="rect">
            <a:avLst/>
          </a:prstGeom>
          <a:noFill/>
        </p:spPr>
        <p:txBody>
          <a:bodyPr wrap="square" rtlCol="0">
            <a:spAutoFit/>
          </a:bodyPr>
          <a:lstStyle/>
          <a:p>
            <a:pPr algn="l" fontAlgn="base"/>
            <a:r>
              <a:rPr lang="en-US" sz="1000" b="0" i="0" dirty="0">
                <a:solidFill>
                  <a:srgbClr val="323436"/>
                </a:solidFill>
                <a:effectLst/>
                <a:latin typeface="Berlin Sans FB" panose="020E0602020502020306" pitchFamily="34" charset="0"/>
              </a:rPr>
              <a:t>“I’d like to live like a poor man – only with lots of money.”</a:t>
            </a:r>
          </a:p>
          <a:p>
            <a:pPr algn="l" fontAlgn="base"/>
            <a:r>
              <a:rPr lang="en-US" sz="1000" dirty="0">
                <a:solidFill>
                  <a:srgbClr val="323436"/>
                </a:solidFill>
                <a:latin typeface="Berlin Sans FB" panose="020E0602020502020306" pitchFamily="34" charset="0"/>
              </a:rPr>
              <a:t>~Pablo Picasso</a:t>
            </a:r>
            <a:endParaRPr lang="en-US" sz="1000" b="0" i="0" dirty="0">
              <a:solidFill>
                <a:srgbClr val="222222"/>
              </a:solidFill>
              <a:effectLst/>
              <a:latin typeface="Berlin Sans FB" panose="020E0602020502020306" pitchFamily="34" charset="0"/>
            </a:endParaRPr>
          </a:p>
        </p:txBody>
      </p:sp>
      <p:sp>
        <p:nvSpPr>
          <p:cNvPr id="7" name="TextBox 6">
            <a:extLst>
              <a:ext uri="{FF2B5EF4-FFF2-40B4-BE49-F238E27FC236}">
                <a16:creationId xmlns:a16="http://schemas.microsoft.com/office/drawing/2014/main" id="{24E413F3-C1F8-9AC1-51C4-F7B65B198C07}"/>
              </a:ext>
            </a:extLst>
          </p:cNvPr>
          <p:cNvSpPr txBox="1"/>
          <p:nvPr/>
        </p:nvSpPr>
        <p:spPr>
          <a:xfrm>
            <a:off x="4511011" y="349737"/>
            <a:ext cx="3471791" cy="461665"/>
          </a:xfrm>
          <a:prstGeom prst="rect">
            <a:avLst/>
          </a:prstGeom>
          <a:noFill/>
        </p:spPr>
        <p:txBody>
          <a:bodyPr wrap="square" rtlCol="0">
            <a:spAutoFit/>
          </a:bodyPr>
          <a:lstStyle/>
          <a:p>
            <a:pPr algn="ctr"/>
            <a:r>
              <a:rPr lang="en-US" sz="1200" b="1" dirty="0">
                <a:latin typeface="Elephant" panose="02020904090505020303" pitchFamily="18" charset="0"/>
              </a:rPr>
              <a:t>WHAT WE’VE BEEN UP TO RECENTLY</a:t>
            </a:r>
          </a:p>
        </p:txBody>
      </p:sp>
      <p:pic>
        <p:nvPicPr>
          <p:cNvPr id="8" name="Picture 4" descr="CC Memorial Day Parade logo_NEW.CMYK">
            <a:extLst>
              <a:ext uri="{FF2B5EF4-FFF2-40B4-BE49-F238E27FC236}">
                <a16:creationId xmlns:a16="http://schemas.microsoft.com/office/drawing/2014/main" id="{1444CFD4-BFA0-81C3-24B8-FC9B564E186F}"/>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758686" y="866754"/>
            <a:ext cx="914722" cy="79275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preview">
            <a:extLst>
              <a:ext uri="{FF2B5EF4-FFF2-40B4-BE49-F238E27FC236}">
                <a16:creationId xmlns:a16="http://schemas.microsoft.com/office/drawing/2014/main" id="{AEDE0288-FAE2-F5CD-E9FE-D2894E5D9749}"/>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t="15123" b="10915"/>
          <a:stretch/>
        </p:blipFill>
        <p:spPr bwMode="auto">
          <a:xfrm>
            <a:off x="5752015" y="811401"/>
            <a:ext cx="2557068" cy="150907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mage preview">
            <a:extLst>
              <a:ext uri="{FF2B5EF4-FFF2-40B4-BE49-F238E27FC236}">
                <a16:creationId xmlns:a16="http://schemas.microsoft.com/office/drawing/2014/main" id="{92E86F72-5464-E490-3ECC-820E69F4D7F2}"/>
              </a:ext>
            </a:extLst>
          </p:cNvPr>
          <p:cNvPicPr>
            <a:picLocks noChangeAspect="1" noChangeArrowheads="1"/>
          </p:cNvPicPr>
          <p:nvPr/>
        </p:nvPicPr>
        <p:blipFill>
          <a:blip r:embed="rId6" cstate="hqprint">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4758686" y="1863575"/>
            <a:ext cx="1632084" cy="122406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2430897-A399-A227-B1E8-9A1876178DD4}"/>
              </a:ext>
            </a:extLst>
          </p:cNvPr>
          <p:cNvSpPr txBox="1"/>
          <p:nvPr/>
        </p:nvSpPr>
        <p:spPr>
          <a:xfrm>
            <a:off x="6541361" y="2423093"/>
            <a:ext cx="1441441" cy="461665"/>
          </a:xfrm>
          <a:prstGeom prst="rect">
            <a:avLst/>
          </a:prstGeom>
          <a:noFill/>
        </p:spPr>
        <p:txBody>
          <a:bodyPr wrap="square" rtlCol="0">
            <a:spAutoFit/>
          </a:bodyPr>
          <a:lstStyle/>
          <a:p>
            <a:r>
              <a:rPr lang="en-US" sz="1200" dirty="0"/>
              <a:t>Chapter #39 looking good at the parade!</a:t>
            </a:r>
          </a:p>
        </p:txBody>
      </p:sp>
      <p:pic>
        <p:nvPicPr>
          <p:cNvPr id="12" name="Picture 10" descr="Image preview">
            <a:extLst>
              <a:ext uri="{FF2B5EF4-FFF2-40B4-BE49-F238E27FC236}">
                <a16:creationId xmlns:a16="http://schemas.microsoft.com/office/drawing/2014/main" id="{4F532FE7-8EDE-960B-D3F3-9F0A52BF250A}"/>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rcRect t="19634" b="24426"/>
          <a:stretch/>
        </p:blipFill>
        <p:spPr bwMode="auto">
          <a:xfrm>
            <a:off x="5882549" y="3108789"/>
            <a:ext cx="2034202" cy="15462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Image preview">
            <a:extLst>
              <a:ext uri="{FF2B5EF4-FFF2-40B4-BE49-F238E27FC236}">
                <a16:creationId xmlns:a16="http://schemas.microsoft.com/office/drawing/2014/main" id="{51045C93-7F08-B718-011B-3F3D6543B169}"/>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4711597" y="3112881"/>
            <a:ext cx="1293553" cy="167510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35C5618A-37B9-22A4-4605-E3C463E985F2}"/>
              </a:ext>
            </a:extLst>
          </p:cNvPr>
          <p:cNvSpPr txBox="1"/>
          <p:nvPr/>
        </p:nvSpPr>
        <p:spPr>
          <a:xfrm>
            <a:off x="7834799" y="3102199"/>
            <a:ext cx="738664" cy="1634005"/>
          </a:xfrm>
          <a:prstGeom prst="rect">
            <a:avLst/>
          </a:prstGeom>
          <a:noFill/>
        </p:spPr>
        <p:txBody>
          <a:bodyPr vert="vert" wrap="square" rtlCol="0">
            <a:spAutoFit/>
          </a:bodyPr>
          <a:lstStyle/>
          <a:p>
            <a:r>
              <a:rPr lang="en-US" sz="1200" dirty="0"/>
              <a:t>Making new friends and partnering with other organizations!</a:t>
            </a:r>
          </a:p>
        </p:txBody>
      </p:sp>
      <p:pic>
        <p:nvPicPr>
          <p:cNvPr id="15" name="Picture 14" descr="Logo, company name&#10;&#10;Description automatically generated">
            <a:extLst>
              <a:ext uri="{FF2B5EF4-FFF2-40B4-BE49-F238E27FC236}">
                <a16:creationId xmlns:a16="http://schemas.microsoft.com/office/drawing/2014/main" id="{59DD485B-A1CB-5A8B-BF08-4C59D51F846A}"/>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438027" y="4817321"/>
            <a:ext cx="1925556" cy="1092270"/>
          </a:xfrm>
          <a:prstGeom prst="rect">
            <a:avLst/>
          </a:prstGeom>
          <a:noFill/>
          <a:ln>
            <a:noFill/>
          </a:ln>
        </p:spPr>
      </p:pic>
      <p:pic>
        <p:nvPicPr>
          <p:cNvPr id="16" name="Picture 2" descr="Image preview">
            <a:extLst>
              <a:ext uri="{FF2B5EF4-FFF2-40B4-BE49-F238E27FC236}">
                <a16:creationId xmlns:a16="http://schemas.microsoft.com/office/drawing/2014/main" id="{F2AEAF88-7F6F-F961-39A0-4EF38502AEE0}"/>
              </a:ext>
            </a:extLst>
          </p:cNvPr>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4758855" y="4792078"/>
            <a:ext cx="1631915" cy="167510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276D2DD7-1EF9-8932-F867-1ACC0E724532}"/>
              </a:ext>
            </a:extLst>
          </p:cNvPr>
          <p:cNvSpPr txBox="1"/>
          <p:nvPr/>
        </p:nvSpPr>
        <p:spPr>
          <a:xfrm>
            <a:off x="6438027" y="5909591"/>
            <a:ext cx="2238139" cy="646331"/>
          </a:xfrm>
          <a:prstGeom prst="rect">
            <a:avLst/>
          </a:prstGeom>
          <a:noFill/>
        </p:spPr>
        <p:txBody>
          <a:bodyPr wrap="square" rtlCol="0">
            <a:spAutoFit/>
          </a:bodyPr>
          <a:lstStyle/>
          <a:p>
            <a:r>
              <a:rPr lang="en-US" sz="1200" dirty="0"/>
              <a:t>Short and sweet, ceremonial flag retirement took place inside due to rain</a:t>
            </a:r>
          </a:p>
        </p:txBody>
      </p:sp>
    </p:spTree>
    <p:extLst>
      <p:ext uri="{BB962C8B-B14F-4D97-AF65-F5344CB8AC3E}">
        <p14:creationId xmlns:p14="http://schemas.microsoft.com/office/powerpoint/2010/main" val="4219457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1DC585-4D1C-A8A3-33C8-2BF719069698}"/>
              </a:ext>
            </a:extLst>
          </p:cNvPr>
          <p:cNvPicPr>
            <a:picLocks noChangeAspect="1"/>
          </p:cNvPicPr>
          <p:nvPr/>
        </p:nvPicPr>
        <p:blipFill>
          <a:blip r:embed="rId2"/>
          <a:stretch>
            <a:fillRect/>
          </a:stretch>
        </p:blipFill>
        <p:spPr>
          <a:xfrm>
            <a:off x="393404" y="265814"/>
            <a:ext cx="8293395" cy="6263051"/>
          </a:xfrm>
          <a:prstGeom prst="rect">
            <a:avLst/>
          </a:prstGeom>
        </p:spPr>
      </p:pic>
    </p:spTree>
    <p:extLst>
      <p:ext uri="{BB962C8B-B14F-4D97-AF65-F5344CB8AC3E}">
        <p14:creationId xmlns:p14="http://schemas.microsoft.com/office/powerpoint/2010/main" val="3908460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C9F833-004B-4603-B697-F0BA1E7BE831}"/>
              </a:ext>
            </a:extLst>
          </p:cNvPr>
          <p:cNvPicPr>
            <a:picLocks noChangeAspect="1"/>
          </p:cNvPicPr>
          <p:nvPr/>
        </p:nvPicPr>
        <p:blipFill>
          <a:blip r:embed="rId2"/>
          <a:stretch>
            <a:fillRect/>
          </a:stretch>
        </p:blipFill>
        <p:spPr>
          <a:xfrm>
            <a:off x="343705" y="542260"/>
            <a:ext cx="8279300" cy="5847907"/>
          </a:xfrm>
          <a:prstGeom prst="rect">
            <a:avLst/>
          </a:prstGeom>
        </p:spPr>
      </p:pic>
    </p:spTree>
    <p:extLst>
      <p:ext uri="{BB962C8B-B14F-4D97-AF65-F5344CB8AC3E}">
        <p14:creationId xmlns:p14="http://schemas.microsoft.com/office/powerpoint/2010/main" val="1605351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56F854C-7DBE-AF7A-D2E2-AA9D1351B246}"/>
              </a:ext>
            </a:extLst>
          </p:cNvPr>
          <p:cNvSpPr txBox="1"/>
          <p:nvPr/>
        </p:nvSpPr>
        <p:spPr>
          <a:xfrm>
            <a:off x="1328737" y="6275172"/>
            <a:ext cx="6486525" cy="400110"/>
          </a:xfrm>
          <a:prstGeom prst="rect">
            <a:avLst/>
          </a:prstGeom>
          <a:noFill/>
        </p:spPr>
        <p:txBody>
          <a:bodyPr wrap="square" rtlCol="0">
            <a:spAutoFit/>
          </a:bodyPr>
          <a:lstStyle/>
          <a:p>
            <a:pPr algn="ctr"/>
            <a:r>
              <a:rPr lang="en-US" sz="1000" b="0" i="0" dirty="0">
                <a:solidFill>
                  <a:srgbClr val="0A0A0A"/>
                </a:solidFill>
                <a:effectLst/>
                <a:latin typeface="Lato" panose="020F0502020204030203" pitchFamily="34" charset="0"/>
              </a:rPr>
              <a:t> Q: What did the football coach say to the broken vending machine?</a:t>
            </a:r>
            <a:r>
              <a:rPr lang="en-US" sz="1000" dirty="0"/>
              <a:t/>
            </a:r>
            <a:br>
              <a:rPr lang="en-US" sz="1000" dirty="0"/>
            </a:br>
            <a:r>
              <a:rPr lang="en-US" sz="1000" b="0" i="0" dirty="0">
                <a:solidFill>
                  <a:srgbClr val="0A0A0A"/>
                </a:solidFill>
                <a:effectLst/>
                <a:latin typeface="Lato" panose="020F0502020204030203" pitchFamily="34" charset="0"/>
              </a:rPr>
              <a:t>A: Give me my quarterback!</a:t>
            </a:r>
            <a:endParaRPr lang="en-US" sz="1000" dirty="0"/>
          </a:p>
        </p:txBody>
      </p:sp>
      <p:pic>
        <p:nvPicPr>
          <p:cNvPr id="4" name="Picture 3">
            <a:extLst>
              <a:ext uri="{FF2B5EF4-FFF2-40B4-BE49-F238E27FC236}">
                <a16:creationId xmlns:a16="http://schemas.microsoft.com/office/drawing/2014/main" id="{677C6302-3674-8CB5-DF97-7AD58542A566}"/>
              </a:ext>
            </a:extLst>
          </p:cNvPr>
          <p:cNvPicPr>
            <a:picLocks noChangeAspect="1"/>
          </p:cNvPicPr>
          <p:nvPr/>
        </p:nvPicPr>
        <p:blipFill>
          <a:blip r:embed="rId2"/>
          <a:stretch>
            <a:fillRect/>
          </a:stretch>
        </p:blipFill>
        <p:spPr>
          <a:xfrm>
            <a:off x="358249" y="382773"/>
            <a:ext cx="8232858" cy="5951742"/>
          </a:xfrm>
          <a:prstGeom prst="rect">
            <a:avLst/>
          </a:prstGeom>
        </p:spPr>
      </p:pic>
    </p:spTree>
    <p:extLst>
      <p:ext uri="{BB962C8B-B14F-4D97-AF65-F5344CB8AC3E}">
        <p14:creationId xmlns:p14="http://schemas.microsoft.com/office/powerpoint/2010/main" val="40816053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6121</TotalTime>
  <Words>654</Words>
  <Application>Microsoft Office PowerPoint</Application>
  <PresentationFormat>On-screen Show (4:3)</PresentationFormat>
  <Paragraphs>52</Paragraphs>
  <Slides>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Berlin Sans FB</vt:lpstr>
      <vt:lpstr>Calibri</vt:lpstr>
      <vt:lpstr>Calibri Light</vt:lpstr>
      <vt:lpstr>Elephant</vt:lpstr>
      <vt:lpstr>Lato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TREA</dc:creator>
  <cp:lastModifiedBy>Melissa White</cp:lastModifiedBy>
  <cp:revision>77</cp:revision>
  <cp:lastPrinted>2023-06-22T02:05:47Z</cp:lastPrinted>
  <dcterms:created xsi:type="dcterms:W3CDTF">2020-11-05T23:07:50Z</dcterms:created>
  <dcterms:modified xsi:type="dcterms:W3CDTF">2023-06-22T17:01:17Z</dcterms:modified>
</cp:coreProperties>
</file>